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 rot="21104606">
            <a:off x="4852245" y="1948399"/>
            <a:ext cx="2994112" cy="21133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rgbClr val="00B0F0"/>
                </a:solidFill>
              </a:rPr>
              <a:t>Заместитель директора по учебной работе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B0F0"/>
                </a:solidFill>
              </a:rPr>
              <a:t>ГУО « Средняя школа №25 г. Витебска»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B0F0"/>
                </a:solidFill>
              </a:rPr>
              <a:t>Г. </a:t>
            </a:r>
            <a:r>
              <a:rPr lang="ru-RU" sz="2000" b="1" dirty="0" err="1">
                <a:solidFill>
                  <a:srgbClr val="00B0F0"/>
                </a:solidFill>
              </a:rPr>
              <a:t>Н.Романова</a:t>
            </a:r>
            <a:r>
              <a:rPr lang="ru-RU" sz="2000" b="1" dirty="0">
                <a:solidFill>
                  <a:srgbClr val="00B0F0"/>
                </a:solidFill>
              </a:rPr>
              <a:t> </a:t>
            </a:r>
          </a:p>
          <a:p>
            <a:pPr algn="ctr">
              <a:spcBef>
                <a:spcPts val="0"/>
              </a:spcBef>
              <a:buNone/>
            </a:pPr>
            <a:endParaRPr lang="ru-RU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 rot="21079967">
            <a:off x="738501" y="2313199"/>
            <a:ext cx="3454036" cy="13837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u="sng" dirty="0" err="1">
                <a:solidFill>
                  <a:srgbClr val="002060"/>
                </a:solidFill>
              </a:rPr>
              <a:t>Компетентностный</a:t>
            </a:r>
            <a:r>
              <a:rPr lang="ru-RU" sz="2800" b="1" u="sng" dirty="0">
                <a:solidFill>
                  <a:srgbClr val="002060"/>
                </a:solidFill>
              </a:rPr>
              <a:t> подход-</a:t>
            </a: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основа эффективного обучения на учебных занятиях 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по обучению грамоте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>
                <a:solidFill>
                  <a:srgbClr val="FF0000"/>
                </a:solidFill>
              </a:rPr>
              <a:t>Компетентностная</a:t>
            </a:r>
            <a:r>
              <a:rPr lang="ru-RU" i="1" dirty="0">
                <a:solidFill>
                  <a:srgbClr val="FF0000"/>
                </a:solidFill>
              </a:rPr>
              <a:t> модель обучения</a:t>
            </a:r>
            <a:endParaRPr lang="be-BY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2276872"/>
            <a:ext cx="60486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творческий</a:t>
            </a:r>
          </a:p>
          <a:p>
            <a:pPr algn="ctr"/>
            <a:r>
              <a:rPr lang="ru-RU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  <a:p>
            <a:pPr algn="ctr"/>
            <a:r>
              <a:rPr lang="ru-RU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Творческий ученик</a:t>
            </a:r>
            <a:endParaRPr lang="be-BY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7560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88840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uverture script" pitchFamily="66" charset="0"/>
              </a:rPr>
              <a:t>« Расскажи мне – и я забуду, покажи мне – и я запомню, вовлеки меня – и я научусь»</a:t>
            </a:r>
            <a:endParaRPr lang="be-BY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738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u="sng" dirty="0">
                <a:solidFill>
                  <a:srgbClr val="002060"/>
                </a:solidFill>
              </a:rPr>
              <a:t>Ведущие подходы к построению образовательного процесса по обучению грамоте:</a:t>
            </a:r>
            <a:r>
              <a:rPr lang="be-BY" sz="3200" b="1" u="sng" dirty="0">
                <a:solidFill>
                  <a:srgbClr val="002060"/>
                </a:solidFill>
              </a:rPr>
              <a:t/>
            </a:r>
            <a:br>
              <a:rPr lang="be-BY" sz="3200" b="1" u="sng" dirty="0">
                <a:solidFill>
                  <a:srgbClr val="002060"/>
                </a:solidFill>
              </a:rPr>
            </a:br>
            <a:endParaRPr lang="ru-RU" sz="3200" b="1" u="sng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700808"/>
            <a:ext cx="69847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*Личностно-ориентированный</a:t>
            </a:r>
            <a:endParaRPr lang="ru-RU" sz="3200" b="1" i="1" dirty="0">
              <a:solidFill>
                <a:srgbClr val="0070C0"/>
              </a:solidFill>
            </a:endParaRPr>
          </a:p>
          <a:p>
            <a:r>
              <a:rPr lang="ru-RU" sz="3200" b="1" i="1" dirty="0" smtClean="0">
                <a:solidFill>
                  <a:srgbClr val="0070C0"/>
                </a:solidFill>
              </a:rPr>
              <a:t>*Культурологический</a:t>
            </a:r>
            <a:endParaRPr lang="ru-RU" sz="3200" b="1" i="1" dirty="0">
              <a:solidFill>
                <a:srgbClr val="0070C0"/>
              </a:solidFill>
            </a:endParaRPr>
          </a:p>
          <a:p>
            <a:r>
              <a:rPr lang="ru-RU" sz="3200" b="1" i="1" dirty="0" smtClean="0">
                <a:solidFill>
                  <a:srgbClr val="0070C0"/>
                </a:solidFill>
              </a:rPr>
              <a:t>*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Компетентностный</a:t>
            </a:r>
            <a:r>
              <a:rPr lang="ru-RU" sz="3200" b="1" i="1" dirty="0" smtClean="0">
                <a:solidFill>
                  <a:srgbClr val="0070C0"/>
                </a:solidFill>
              </a:rPr>
              <a:t> </a:t>
            </a:r>
            <a:endParaRPr lang="ru-RU" sz="3200" b="1" i="1" dirty="0">
              <a:solidFill>
                <a:srgbClr val="0070C0"/>
              </a:solidFill>
            </a:endParaRPr>
          </a:p>
          <a:p>
            <a:r>
              <a:rPr lang="ru-RU" sz="3200" b="1" i="1" dirty="0">
                <a:solidFill>
                  <a:srgbClr val="0070C0"/>
                </a:solidFill>
              </a:rPr>
              <a:t>-личностный</a:t>
            </a:r>
          </a:p>
          <a:p>
            <a:r>
              <a:rPr lang="ru-RU" sz="3200" b="1" i="1" dirty="0">
                <a:solidFill>
                  <a:srgbClr val="0070C0"/>
                </a:solidFill>
              </a:rPr>
              <a:t>-</a:t>
            </a:r>
            <a:r>
              <a:rPr lang="ru-RU" sz="3200" b="1" i="1" dirty="0" err="1">
                <a:solidFill>
                  <a:srgbClr val="0070C0"/>
                </a:solidFill>
              </a:rPr>
              <a:t>метопредметный</a:t>
            </a:r>
            <a:endParaRPr lang="ru-RU" sz="3200" b="1" i="1" dirty="0">
              <a:solidFill>
                <a:srgbClr val="0070C0"/>
              </a:solidFill>
            </a:endParaRPr>
          </a:p>
          <a:p>
            <a:r>
              <a:rPr lang="ru-RU" sz="3200" b="1" i="1" dirty="0">
                <a:solidFill>
                  <a:srgbClr val="0070C0"/>
                </a:solidFill>
              </a:rPr>
              <a:t>-предметный результат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rgbClr val="0070C0"/>
                </a:solidFill>
              </a:rPr>
              <a:t>Компетенция</a:t>
            </a:r>
            <a:r>
              <a:rPr lang="ru-RU" sz="4400" i="1" dirty="0">
                <a:solidFill>
                  <a:srgbClr val="0070C0"/>
                </a:solidFill>
              </a:rPr>
              <a:t>-требования к образовательной подготовке учащегося , необходимые для его эффективной деятельности</a:t>
            </a:r>
            <a:endParaRPr lang="be-BY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857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67544" y="332656"/>
            <a:ext cx="748883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Компетентность-совокупность личностных качеств учащегося</a:t>
            </a:r>
            <a:r>
              <a:rPr lang="ru-RU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i="1" dirty="0"/>
              <a:t>(</a:t>
            </a:r>
            <a:r>
              <a:rPr lang="ru-RU" sz="3600" i="1" dirty="0" err="1"/>
              <a:t>знаний,умений,навыков</a:t>
            </a:r>
            <a:r>
              <a:rPr lang="ru-RU" sz="3600" i="1" dirty="0"/>
              <a:t>,</a:t>
            </a:r>
            <a:br>
              <a:rPr lang="ru-RU" sz="3600" i="1" dirty="0"/>
            </a:br>
            <a:r>
              <a:rPr lang="ru-RU" sz="3600" i="1" dirty="0" err="1"/>
              <a:t>способностей,ценностно</a:t>
            </a:r>
            <a:r>
              <a:rPr lang="ru-RU" sz="3600" i="1" dirty="0"/>
              <a:t>-смысловых ориентаций)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Виды компетенций </a:t>
            </a:r>
            <a:br>
              <a:rPr lang="ru-RU" sz="54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54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( </a:t>
            </a:r>
            <a:r>
              <a:rPr lang="ru-RU" sz="5400" u="sng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А.В.Хуторской</a:t>
            </a:r>
            <a:r>
              <a:rPr lang="ru-RU" sz="54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):</a:t>
            </a:r>
            <a:r>
              <a:rPr lang="ru-RU" sz="5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5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5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1) ключевые </a:t>
            </a:r>
            <a:br>
              <a:rPr lang="ru-RU" sz="5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5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2) </a:t>
            </a:r>
            <a:r>
              <a:rPr lang="ru-RU" sz="5400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общепредметные</a:t>
            </a:r>
            <a:r>
              <a:rPr lang="ru-RU" sz="5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5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5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3) предметные</a:t>
            </a:r>
            <a:endParaRPr lang="be-BY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974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7 ключевых компетенций:</a:t>
            </a:r>
            <a:br>
              <a:rPr lang="ru-RU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1.ценностно-смысловые </a:t>
            </a:r>
            <a:b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2.общекультурные </a:t>
            </a:r>
            <a:b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3.учебно-познавательные</a:t>
            </a:r>
            <a:b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4.информационные</a:t>
            </a:r>
            <a:b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5.коммуникативные</a:t>
            </a:r>
            <a:b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6.социально-трудовые</a:t>
            </a:r>
            <a:b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7.личностное самосовершенствование</a:t>
            </a:r>
            <a:endParaRPr lang="be-BY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179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80928"/>
            <a:ext cx="8229600" cy="1143000"/>
          </a:xfrm>
        </p:spPr>
        <p:txBody>
          <a:bodyPr>
            <a:noAutofit/>
          </a:bodyPr>
          <a:lstStyle/>
          <a:p>
            <a:r>
              <a:rPr lang="ru-RU" sz="4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Технологии , основанные на активных</a:t>
            </a:r>
            <a:r>
              <a:rPr lang="ru-RU" sz="4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 методах  </a:t>
            </a:r>
            <a:r>
              <a:rPr lang="ru-RU" sz="4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обучения:</a:t>
            </a:r>
            <a:br>
              <a:rPr lang="ru-RU" sz="4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* игровые технологии</a:t>
            </a:r>
            <a:b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*технологии проблемного обучения</a:t>
            </a:r>
            <a:b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*технология проектов</a:t>
            </a:r>
            <a:b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                                          и др.</a:t>
            </a:r>
            <a:endParaRPr lang="be-BY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305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e-BY"/>
          </a:p>
        </p:txBody>
      </p:sp>
      <p:pic>
        <p:nvPicPr>
          <p:cNvPr id="5" name="Содержимое 4" descr="P731598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0"/>
            <a:ext cx="4038600" cy="3028950"/>
          </a:xfrm>
        </p:spPr>
      </p:pic>
      <p:pic>
        <p:nvPicPr>
          <p:cNvPr id="6" name="Содержимое 5" descr="P7315987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27984" y="0"/>
            <a:ext cx="4038600" cy="3028950"/>
          </a:xfrm>
        </p:spPr>
      </p:pic>
      <p:pic>
        <p:nvPicPr>
          <p:cNvPr id="7" name="Рисунок 6" descr="P731596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07704" y="3068960"/>
            <a:ext cx="3672408" cy="31728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5543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Общеучебные</a:t>
            </a:r>
            <a:r>
              <a:rPr lang="ru-RU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компетенции:</a:t>
            </a:r>
            <a:br>
              <a:rPr lang="ru-RU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-извлечение основного содержания прочитанного или услышанного;</a:t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-точная формулировка мыслей;</a:t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-исследование вариантов выполнения заданий;</a:t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-сотрудничество с другими(учениками и учителем);</a:t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-планирование действий и времени;</a:t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-оценка результатов своей деятельности и т.д.</a:t>
            </a:r>
            <a:endParaRPr lang="be-BY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485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105</Words>
  <Application>Microsoft Office PowerPoint</Application>
  <PresentationFormat>Экран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Ведущие подходы к построению образовательного процесса по обучению грамоте: </vt:lpstr>
      <vt:lpstr>Слайд 3</vt:lpstr>
      <vt:lpstr>Слайд 4</vt:lpstr>
      <vt:lpstr>Виды компетенций  ( А.В.Хуторской): 1) ключевые  2) общепредметные 3) предметные</vt:lpstr>
      <vt:lpstr>7 ключевых компетенций: 1.ценностно-смысловые  2.общекультурные  3.учебно-познавательные 4.информационные 5.коммуникативные 6.социально-трудовые 7.личностное самосовершенствование</vt:lpstr>
      <vt:lpstr>Технологии , основанные на активных  методах  обучения: * игровые технологии *технологии проблемного обучения *технология проектов                                            и др.</vt:lpstr>
      <vt:lpstr>Слайд 8</vt:lpstr>
      <vt:lpstr>Общеучебные компетенции: -извлечение основного содержания прочитанного или услышанного; -точная формулировка мыслей; -исследование вариантов выполнения заданий; -сотрудничество с другими(учениками и учителем); -планирование действий и времени; -оценка результатов своей деятельности и т.д.</vt:lpstr>
      <vt:lpstr>Компетентностная модель обучения</vt:lpstr>
      <vt:lpstr>« Расскажи мне – и я забуду, покажи мне – и я запомню, вовлеки меня – и я научусь»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User</cp:lastModifiedBy>
  <cp:revision>16</cp:revision>
  <dcterms:created xsi:type="dcterms:W3CDTF">2013-07-29T17:42:42Z</dcterms:created>
  <dcterms:modified xsi:type="dcterms:W3CDTF">2015-09-23T07:32:28Z</dcterms:modified>
</cp:coreProperties>
</file>